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831" r:id="rId1"/>
  </p:sldMasterIdLst>
  <p:notesMasterIdLst>
    <p:notesMasterId r:id="rId21"/>
  </p:notesMasterIdLst>
  <p:handoutMasterIdLst>
    <p:handoutMasterId r:id="rId22"/>
  </p:handoutMasterIdLst>
  <p:sldIdLst>
    <p:sldId id="439" r:id="rId2"/>
    <p:sldId id="440" r:id="rId3"/>
    <p:sldId id="517" r:id="rId4"/>
    <p:sldId id="518" r:id="rId5"/>
    <p:sldId id="519" r:id="rId6"/>
    <p:sldId id="521" r:id="rId7"/>
    <p:sldId id="520" r:id="rId8"/>
    <p:sldId id="522" r:id="rId9"/>
    <p:sldId id="523" r:id="rId10"/>
    <p:sldId id="524" r:id="rId11"/>
    <p:sldId id="525" r:id="rId12"/>
    <p:sldId id="526" r:id="rId13"/>
    <p:sldId id="527" r:id="rId14"/>
    <p:sldId id="528" r:id="rId15"/>
    <p:sldId id="529" r:id="rId16"/>
    <p:sldId id="530" r:id="rId17"/>
    <p:sldId id="531" r:id="rId18"/>
    <p:sldId id="532" r:id="rId19"/>
    <p:sldId id="476" r:id="rId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3" autoAdjust="0"/>
    <p:restoredTop sz="86270" autoAdjust="0"/>
  </p:normalViewPr>
  <p:slideViewPr>
    <p:cSldViewPr>
      <p:cViewPr varScale="1">
        <p:scale>
          <a:sx n="113" d="100"/>
          <a:sy n="113" d="100"/>
        </p:scale>
        <p:origin x="176" y="5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86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1A1E54-5B88-4DCC-8136-E426A019C818}" type="datetimeFigureOut">
              <a:rPr lang="en-US" smtClean="0"/>
              <a:pPr/>
              <a:t>10/4/21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3DD3B-01CD-45B6-8030-679E494C59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0694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FE854831-01EB-409C-BAD6-09AACD654632}" type="datetimeFigureOut">
              <a:rPr lang="en-US"/>
              <a:pPr>
                <a:defRPr/>
              </a:pPr>
              <a:t>10/4/21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2D8747BF-E32F-4C5D-BB9D-96B7E3B67EA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1893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55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Consider having a high resolution texture on a mesh plane. When this texture is viewed from a close distance, everything is visually in place however, when viewed from a distance, the texture becomes distorted and out of place</a:t>
            </a:r>
            <a:r>
              <a:rPr lang="en-US" sz="1200" dirty="0" smtClean="0">
                <a:sym typeface="Wingdings"/>
              </a:rPr>
              <a:t> apply MIP- Mapping to solve</a:t>
            </a:r>
            <a:r>
              <a:rPr lang="en-US" sz="1200" baseline="0" dirty="0" smtClean="0">
                <a:sym typeface="Wingdings"/>
              </a:rPr>
              <a:t> this problem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ym typeface="Wingding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Illustrates the difference in quality when using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-mapping, left image represents before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-mapping is applied while right shows after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-mapping is applied.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76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73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Illustrates the difference in quality when using EWA, left image represents before EWA is applied while right shows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afterEWA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applied.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247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Left: the cobbled street, the textures get blurrier and blurrier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Right: the cobbled stones around you and in the distance look much clearer.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Four-pass rotation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Szeliski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Winder,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Uyttendaele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2010): (a) original pixel grid, image, and its Fourier transform; (b) vertical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upsampling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(c) horizontal shear and up- sampling; (d) vertical shear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downsampling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(e) horizontal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downsampling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general affine case looks similar except that the first two stages perform general resampling.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46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applied as a texture to a mesh, each node is defined by a position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texture coordinate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u,v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120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warping a panoramic image for a cylindrical display.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warping is encoded in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node positions,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u,v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coordinates are a regular grid.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47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31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Application: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Extract</a:t>
            </a:r>
            <a:r>
              <a:rPr lang="en-US" baseline="0" dirty="0" smtClean="0"/>
              <a:t> feature of image base on frequency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Filtering noise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Determining frequencies in an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045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Parametric transformations 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general deformations 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cross-dissolves to create interesting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morphs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Hierarchy of 2D coordinate transformations. Each transformation also preserves the properties listed in the rows below it, i.e., similarity preserves not only angles but also parallelismandstraightlines.The2×3matricesareextendedwithathird[0T 1]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rowtoform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full 3 × 3 matrix for homogeneous coordinate transformations.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495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Hierarchy of 2D coordinate transformations. Each transformation also preserves the properties listed in the rows below it, i.e., similarity preserves not only angles but also parallelismandstraightlines.The2×3matricesareextendedwithathird[0T 1]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rowtoform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full 3 × 3 matrix for homogeneous coordinate transformations.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process of copying a pixel f(x) to a location x′ in g is not well defined when x′ has a non-integer value. What do we do in such a case? What would you do?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13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preferable solution is to use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inverse warping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(Algorithm 3.2), where each pixel in the destination image g(x′) is sampled from the original image f(x)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61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Inverse warping algorithm: (a) a pixel g(x′) is sampled from its corresponding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(a)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(b)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 x = hˆ(x′) in image f(x); (b) detail of the source and destination pixel locations.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80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91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130425"/>
            <a:ext cx="8458200" cy="1470025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629400"/>
            <a:ext cx="1524000" cy="2286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E4B89B3-86BD-994C-B748-D7A3D4EC37A5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629400"/>
            <a:ext cx="4267200" cy="2286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6629400"/>
            <a:ext cx="1066800" cy="2286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73B7A44-4BEB-4535-A06C-A1CE01569806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34570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61E73E-9E56-3448-A550-2E6D3B5F094C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54EB92-0B2B-4075-BCA3-94B886265CAF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894602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4399DC-AD06-4E42-8293-1699997516FD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67E24A-A1FD-41D3-A0A4-2F7DDDF04A0B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482979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</a:defRPr>
            </a:lvl2pPr>
            <a:lvl3pPr>
              <a:defRPr>
                <a:latin typeface="Arial" pitchFamily="34" charset="0"/>
              </a:defRPr>
            </a:lvl3pPr>
            <a:lvl4pPr>
              <a:defRPr>
                <a:latin typeface="Arial" pitchFamily="34" charset="0"/>
              </a:defRPr>
            </a:lvl4pPr>
            <a:lvl5pPr>
              <a:defRPr>
                <a:latin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918165A-FB6A-DC44-B512-264F8FEE2813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886200" cy="3651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17F965C-3CEB-45B2-B97C-76AD457A2442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860978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04926-CB50-1F4D-BEC0-36B751162B29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7CAB4-F23C-43F4-B686-8E1D365D3A45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23679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7F18B2-0244-4B4E-ADF6-2C3F9FF8A575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F97DB9-6F1F-4587-B4D8-7611A9895928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318395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1BEE0-498E-B442-B812-3D881DCA4829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EAE02-80AB-4832-B1BF-4E3BB3B6CC7E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229378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4DCA5-65A8-DE48-BCB8-5214AE91587B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E600C-8C4E-4143-B853-68A70D9331C7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438798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462433-7342-DC45-A5A6-A72BBA747833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14D644-7D5F-464F-ACE6-65B648A8CD0E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05176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C807B3-5A51-2849-B2F9-B653474B27EE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17B27-8B09-402C-8D0C-F158C101AFFB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32567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EC75DB-663C-7C43-B0CB-BB5559CB234A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AB066-4475-48FE-A074-7E4CA38B9454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289877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C92E067-DA86-E14F-8998-7D599056A17A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730B33F-D76C-4370-BF16-00D48C2939F7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  <p:pic>
        <p:nvPicPr>
          <p:cNvPr id="1031" name="Picture 1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8105"/>
            <a:ext cx="1600200" cy="32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002060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itle 1"/>
          <p:cNvSpPr>
            <a:spLocks noGrp="1"/>
          </p:cNvSpPr>
          <p:nvPr>
            <p:ph type="ctrTitle"/>
          </p:nvPr>
        </p:nvSpPr>
        <p:spPr>
          <a:xfrm>
            <a:off x="304800" y="1676400"/>
            <a:ext cx="8534400" cy="2438400"/>
          </a:xfrm>
        </p:spPr>
        <p:txBody>
          <a:bodyPr/>
          <a:lstStyle/>
          <a:p>
            <a:pPr eaLnBrk="1" hangingPunct="1"/>
            <a:r>
              <a:rPr lang="vi-VN" dirty="0">
                <a:latin typeface="Arial" charset="0"/>
                <a:cs typeface="Arial" charset="0"/>
              </a:rPr>
              <a:t>Image processing</a:t>
            </a:r>
            <a:r>
              <a:rPr lang="vi-VN" dirty="0" smtClean="0">
                <a:latin typeface="Arial" charset="0"/>
                <a:cs typeface="Arial" charset="0"/>
              </a:rPr>
              <a:t/>
            </a:r>
            <a:br>
              <a:rPr lang="vi-VN" dirty="0" smtClean="0">
                <a:latin typeface="Arial" charset="0"/>
                <a:cs typeface="Arial" charset="0"/>
              </a:rPr>
            </a:br>
            <a:r>
              <a:rPr lang="vi-VN" dirty="0" smtClean="0">
                <a:latin typeface="Arial" charset="0"/>
                <a:cs typeface="Arial" charset="0"/>
              </a:rPr>
              <a:t>- </a:t>
            </a:r>
            <a:r>
              <a:rPr lang="en-US" dirty="0" smtClean="0">
                <a:latin typeface="Arial" charset="0"/>
                <a:cs typeface="Arial" charset="0"/>
              </a:rPr>
              <a:t>Geometric </a:t>
            </a:r>
            <a:r>
              <a:rPr lang="en-US" dirty="0">
                <a:latin typeface="Arial" charset="0"/>
                <a:cs typeface="Arial" charset="0"/>
              </a:rPr>
              <a:t>transformations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428212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b="0" dirty="0"/>
              <a:t>MIP-mapping 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44313"/>
            <a:ext cx="4191000" cy="46482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44313"/>
            <a:ext cx="4267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7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b="0" dirty="0"/>
              <a:t>Elliptical Weighted Average </a:t>
            </a:r>
            <a:endParaRPr lang="en-US" sz="4000" dirty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64545" y="1523999"/>
            <a:ext cx="8229600" cy="51974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The Elliptical Weighted Average (EWA) filter invented by Greene and </a:t>
            </a:r>
            <a:r>
              <a:rPr lang="en-US" sz="2000" dirty="0" err="1"/>
              <a:t>Heckbert</a:t>
            </a:r>
            <a:r>
              <a:rPr lang="en-US" sz="2000" dirty="0"/>
              <a:t> (1986) is based on </a:t>
            </a:r>
            <a:r>
              <a:rPr lang="en-US" sz="2000" b="1" dirty="0"/>
              <a:t>the observation that the affine mapping x = Ax′ defines a skewed two-dimensional coordinate system in the vicinity of each source pixel </a:t>
            </a:r>
            <a:r>
              <a:rPr lang="en-US" sz="2000" b="1" dirty="0" smtClean="0"/>
              <a:t>x</a:t>
            </a:r>
            <a:r>
              <a:rPr lang="en-US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For every </a:t>
            </a:r>
            <a:r>
              <a:rPr lang="en-US" sz="2000" dirty="0" smtClean="0"/>
              <a:t>destination </a:t>
            </a:r>
            <a:r>
              <a:rPr lang="en-US" sz="2000" dirty="0"/>
              <a:t>pixel x′, the ellipsoidal projection of a small pixel grid in x′ onto x is </a:t>
            </a:r>
            <a:r>
              <a:rPr lang="en-US" sz="2000" dirty="0" smtClean="0"/>
              <a:t>computed.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Using to </a:t>
            </a:r>
            <a:r>
              <a:rPr lang="en-US" sz="2000" dirty="0"/>
              <a:t>filter the source image g(x) with a Gaussian whose inverse covariance matrix is this ellipsoid. </a:t>
            </a:r>
          </a:p>
          <a:p>
            <a:r>
              <a:rPr lang="en-US" sz="2000" dirty="0"/>
              <a:t>The EWA is also quite slow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031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b="0" dirty="0"/>
              <a:t>Elliptical Weighted Average 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DE669-74C6-45E8-A1CE-547538495B78}" type="slidenum">
              <a:rPr lang="en-US"/>
              <a:pPr>
                <a:defRPr/>
              </a:pPr>
              <a:t>12</a:t>
            </a:fld>
            <a:r>
              <a:rPr lang="en-US" dirty="0"/>
              <a:t>/40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76400"/>
            <a:ext cx="4038600" cy="4525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690171"/>
            <a:ext cx="422529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8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b="0" dirty="0"/>
              <a:t>Anisotropic filtering </a:t>
            </a:r>
            <a:endParaRPr lang="en-US" sz="4000" dirty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64545" y="1523999"/>
            <a:ext cx="8229600" cy="51974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 smtClean="0"/>
              <a:t>Anisotropic </a:t>
            </a:r>
            <a:r>
              <a:rPr lang="en-US" sz="1800" dirty="0"/>
              <a:t>filtering is a method of enhancing the image quality of textures on surfaces of computer graphics that are at oblique viewing angles with respect to the camera where the projection of the texture</a:t>
            </a:r>
            <a:r>
              <a:rPr lang="en-US" sz="1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A</a:t>
            </a:r>
            <a:r>
              <a:rPr lang="en-US" sz="1800" dirty="0" smtClean="0"/>
              <a:t>nisotropic </a:t>
            </a:r>
            <a:r>
              <a:rPr lang="en-US" sz="1800" dirty="0"/>
              <a:t>filtering eliminates aliasing effects but improves on these other techniques by reducing blur and preserving detail at extreme viewing angles</a:t>
            </a:r>
            <a:r>
              <a:rPr lang="en-US" sz="1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Anisotropic </a:t>
            </a:r>
            <a:r>
              <a:rPr lang="en-US" sz="1800" dirty="0"/>
              <a:t>filtering is now common in modern graphics </a:t>
            </a:r>
            <a:r>
              <a:rPr lang="en-US" sz="1800" dirty="0" smtClean="0"/>
              <a:t>hardware and </a:t>
            </a:r>
            <a:r>
              <a:rPr lang="en-US" sz="1800" dirty="0"/>
              <a:t>is enabled either by users through driver settings or by graphics applications and video games through programming interfaces.</a:t>
            </a:r>
          </a:p>
        </p:txBody>
      </p:sp>
    </p:spTree>
    <p:extLst>
      <p:ext uri="{BB962C8B-B14F-4D97-AF65-F5344CB8AC3E}">
        <p14:creationId xmlns:p14="http://schemas.microsoft.com/office/powerpoint/2010/main" val="180197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b="0" dirty="0"/>
              <a:t>Anisotropic filtering </a:t>
            </a:r>
            <a:endParaRPr lang="en-US" sz="40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31460"/>
            <a:ext cx="4267200" cy="4525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531460"/>
            <a:ext cx="441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b="0" dirty="0"/>
              <a:t>Multi-pass transforms </a:t>
            </a:r>
            <a:endParaRPr lang="en-US" sz="4000" dirty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64545" y="1523999"/>
            <a:ext cx="8229600" cy="46482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For parametric transforms, the oriented two-dimensional filtering and </a:t>
            </a:r>
            <a:r>
              <a:rPr lang="en-US" sz="1800"/>
              <a:t>resampling </a:t>
            </a:r>
            <a:r>
              <a:rPr lang="en-US" sz="1800" smtClean="0"/>
              <a:t>operations </a:t>
            </a:r>
            <a:r>
              <a:rPr lang="en-US" sz="1800" dirty="0"/>
              <a:t>can be approximated using a series of one-dimensional resampling and shearing trans- forms </a:t>
            </a: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The advantage of using a series of one- dimensional transforms is that they are much more efficient than large, non-separable, two-dimensional filter kernels. </a:t>
            </a: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 smtClean="0"/>
              <a:t>In order to prevent aliasing, however, it may be necessary to </a:t>
            </a:r>
            <a:r>
              <a:rPr lang="en-US" sz="1800" dirty="0" err="1" smtClean="0"/>
              <a:t>upsample</a:t>
            </a:r>
            <a:r>
              <a:rPr lang="en-US" sz="1800" dirty="0" smtClean="0"/>
              <a:t> in the opposite direction before applying a shearing transformation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b="0" dirty="0"/>
              <a:t>Multi-pass transforms </a:t>
            </a:r>
            <a:endParaRPr lang="en-US" sz="4000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8" y="1848917"/>
            <a:ext cx="8229600" cy="4547640"/>
          </a:xfrm>
        </p:spPr>
      </p:pic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b="0" dirty="0"/>
              <a:t>Mesh-based warping </a:t>
            </a:r>
            <a:endParaRPr lang="en-US" sz="4000" dirty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64545" y="1523999"/>
            <a:ext cx="8229600" cy="51974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I</a:t>
            </a:r>
            <a:r>
              <a:rPr lang="en-US" sz="1800" dirty="0" smtClean="0"/>
              <a:t>mages </a:t>
            </a:r>
            <a:r>
              <a:rPr lang="en-US" sz="1800" dirty="0"/>
              <a:t>that are not simple perspective projections that are the norm for flat screen </a:t>
            </a:r>
            <a:r>
              <a:rPr lang="en-US" sz="1800" dirty="0" smtClean="0"/>
              <a:t>displays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 The image in a format that contains all the required visual information and distort it to compensate for the non planar nature of the surface.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89" y="3717179"/>
            <a:ext cx="8042911" cy="234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9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b="0" dirty="0"/>
              <a:t>Mesh-based warping 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09800"/>
            <a:ext cx="8229600" cy="3048000"/>
          </a:xfrm>
        </p:spPr>
      </p:pic>
    </p:spTree>
    <p:extLst>
      <p:ext uri="{BB962C8B-B14F-4D97-AF65-F5344CB8AC3E}">
        <p14:creationId xmlns:p14="http://schemas.microsoft.com/office/powerpoint/2010/main" val="163151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/>
          <a:lstStyle/>
          <a:p>
            <a:r>
              <a:rPr lang="en-US" sz="4000" dirty="0"/>
              <a:t>Summary</a:t>
            </a:r>
          </a:p>
        </p:txBody>
      </p:sp>
      <p:sp>
        <p:nvSpPr>
          <p:cNvPr id="410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SzTx/>
              <a:buFont typeface="Arial" charset="0"/>
              <a:buChar char="•"/>
            </a:pPr>
            <a:r>
              <a:rPr lang="en-US" dirty="0" smtClean="0"/>
              <a:t>Learn </a:t>
            </a:r>
            <a:r>
              <a:rPr lang="en-US" dirty="0"/>
              <a:t>about Geometric transformations in image </a:t>
            </a:r>
            <a:r>
              <a:rPr lang="en-US" dirty="0" smtClean="0"/>
              <a:t>domain.</a:t>
            </a:r>
          </a:p>
          <a:p>
            <a:pPr>
              <a:buClrTx/>
              <a:buSzTx/>
              <a:buFont typeface="Arial" charset="0"/>
              <a:buChar char="•"/>
            </a:pPr>
            <a:r>
              <a:rPr lang="en-US" dirty="0"/>
              <a:t>Learn and </a:t>
            </a:r>
            <a:r>
              <a:rPr lang="en-US" dirty="0" smtClean="0"/>
              <a:t>implement </a:t>
            </a:r>
            <a:r>
              <a:rPr lang="vi-VN" dirty="0" smtClean="0"/>
              <a:t>the</a:t>
            </a:r>
            <a:r>
              <a:rPr lang="en-US" dirty="0" smtClean="0"/>
              <a:t> </a:t>
            </a:r>
            <a:r>
              <a:rPr lang="en-US" dirty="0"/>
              <a:t>Geometric </a:t>
            </a:r>
            <a:r>
              <a:rPr lang="en-US" dirty="0" smtClean="0"/>
              <a:t>transformations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MIP-mapping 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Elliptical </a:t>
            </a:r>
            <a:r>
              <a:rPr lang="en-US" dirty="0"/>
              <a:t>Weighted Average 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Anisotropic </a:t>
            </a:r>
            <a:r>
              <a:rPr lang="en-US" dirty="0"/>
              <a:t>filtering 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Multi-pass </a:t>
            </a:r>
            <a:r>
              <a:rPr lang="en-US" dirty="0"/>
              <a:t>transforms 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Mesh-based </a:t>
            </a:r>
            <a:r>
              <a:rPr lang="en-US" dirty="0"/>
              <a:t>warping</a:t>
            </a:r>
          </a:p>
        </p:txBody>
      </p:sp>
    </p:spTree>
    <p:extLst>
      <p:ext uri="{BB962C8B-B14F-4D97-AF65-F5344CB8AC3E}">
        <p14:creationId xmlns:p14="http://schemas.microsoft.com/office/powerpoint/2010/main" val="105150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Objectives</a:t>
            </a:r>
          </a:p>
        </p:txBody>
      </p:sp>
      <p:sp>
        <p:nvSpPr>
          <p:cNvPr id="3077" name="Rectangle 3"/>
          <p:cNvSpPr>
            <a:spLocks noGrp="1"/>
          </p:cNvSpPr>
          <p:nvPr>
            <p:ph type="body" idx="1"/>
          </p:nvPr>
        </p:nvSpPr>
        <p:spPr>
          <a:xfrm>
            <a:off x="457200" y="1905000"/>
            <a:ext cx="8229600" cy="4953000"/>
          </a:xfrm>
        </p:spPr>
        <p:txBody>
          <a:bodyPr/>
          <a:lstStyle/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What is 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Geometric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transformations in image domain</a:t>
            </a:r>
            <a:r>
              <a:rPr lang="vi-VN" sz="3000" dirty="0" smtClean="0">
                <a:latin typeface="Calibri" charset="0"/>
                <a:ea typeface="Calibri" charset="0"/>
                <a:cs typeface="Calibri" charset="0"/>
              </a:rPr>
              <a:t>?</a:t>
            </a:r>
            <a:endParaRPr lang="en-US" sz="3000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vi-VN" sz="3000" dirty="0" smtClean="0">
                <a:latin typeface="Calibri" charset="0"/>
                <a:ea typeface="Calibri" charset="0"/>
                <a:cs typeface="Calibri" charset="0"/>
              </a:rPr>
              <a:t>Why </a:t>
            </a:r>
            <a:r>
              <a:rPr lang="vi-VN" sz="3000" dirty="0" smtClean="0">
                <a:latin typeface="Calibri" charset="0"/>
                <a:ea typeface="Calibri" charset="0"/>
                <a:cs typeface="Calibri" charset="0"/>
              </a:rPr>
              <a:t>using 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Geometric transformations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?</a:t>
            </a:r>
            <a:endParaRPr lang="en-US" sz="3000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Applications </a:t>
            </a:r>
            <a:r>
              <a:rPr lang="vi-VN" sz="3000" dirty="0" smtClean="0">
                <a:latin typeface="Calibri" charset="0"/>
                <a:ea typeface="Calibri" charset="0"/>
                <a:cs typeface="Calibri" charset="0"/>
              </a:rPr>
              <a:t>in image, video</a:t>
            </a:r>
            <a:endParaRPr lang="en-US" sz="30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645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>
                <a:latin typeface="Calibri" charset="0"/>
                <a:ea typeface="Calibri" charset="0"/>
                <a:cs typeface="Calibri" charset="0"/>
              </a:rPr>
              <a:t>Geometric </a:t>
            </a:r>
            <a:r>
              <a:rPr lang="en-US" sz="4000" smtClean="0">
                <a:latin typeface="Calibri" charset="0"/>
                <a:ea typeface="Calibri" charset="0"/>
                <a:cs typeface="Calibri" charset="0"/>
              </a:rPr>
              <a:t>Transformations</a:t>
            </a:r>
            <a:endParaRPr lang="en-US" sz="4000" dirty="0">
              <a:latin typeface="Arial" charset="0"/>
              <a:cs typeface="Arial" charset="0"/>
            </a:endParaRP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3429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I</a:t>
            </a:r>
            <a:r>
              <a:rPr lang="en-US" sz="2000" dirty="0" smtClean="0"/>
              <a:t>mage </a:t>
            </a:r>
            <a:r>
              <a:rPr lang="en-US" sz="2000" dirty="0"/>
              <a:t>transforms the </a:t>
            </a:r>
            <a:r>
              <a:rPr lang="en-US" sz="2000" i="1" dirty="0"/>
              <a:t>range </a:t>
            </a:r>
            <a:r>
              <a:rPr lang="en-US" sz="2000" dirty="0"/>
              <a:t>of the image 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230114"/>
            <a:ext cx="3276600" cy="830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76" y="3276600"/>
            <a:ext cx="8382000" cy="26515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>
                <a:latin typeface="Calibri" charset="0"/>
                <a:ea typeface="Calibri" charset="0"/>
                <a:cs typeface="Calibri" charset="0"/>
              </a:rPr>
              <a:t>Geometric </a:t>
            </a:r>
            <a:r>
              <a:rPr lang="en-US" sz="4000" smtClean="0">
                <a:latin typeface="Calibri" charset="0"/>
                <a:ea typeface="Calibri" charset="0"/>
                <a:cs typeface="Calibri" charset="0"/>
              </a:rPr>
              <a:t>Transformations</a:t>
            </a:r>
            <a:endParaRPr lang="en-US" sz="4000" dirty="0">
              <a:latin typeface="Arial" charset="0"/>
              <a:cs typeface="Arial" charset="0"/>
            </a:endParaRP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3429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T</a:t>
            </a:r>
            <a:r>
              <a:rPr lang="en-US" sz="2000" dirty="0" smtClean="0"/>
              <a:t>ransform </a:t>
            </a:r>
            <a:r>
              <a:rPr lang="en-US" sz="2000" dirty="0"/>
              <a:t>the </a:t>
            </a:r>
            <a:r>
              <a:rPr lang="en-US" sz="2000" i="1" dirty="0"/>
              <a:t>domain 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" y="3119219"/>
            <a:ext cx="8042910" cy="32371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297528"/>
            <a:ext cx="3022600" cy="75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4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b="0" dirty="0"/>
              <a:t>Parametric transformations </a:t>
            </a:r>
            <a:endParaRPr lang="en-US" sz="4000" dirty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3429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vi-VN" sz="2000" dirty="0" smtClean="0"/>
              <a:t>Why name is parametric transformation?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T</a:t>
            </a:r>
            <a:r>
              <a:rPr lang="en-US" sz="1600" dirty="0" smtClean="0"/>
              <a:t>he </a:t>
            </a:r>
            <a:r>
              <a:rPr lang="en-US" sz="1600" dirty="0"/>
              <a:t>behavior of the transformation is controlled by a small number of parameters </a:t>
            </a:r>
          </a:p>
          <a:p>
            <a:pPr lvl="1">
              <a:lnSpc>
                <a:spcPct val="150000"/>
              </a:lnSpc>
            </a:pPr>
            <a:endParaRPr lang="vi-VN" sz="1600" dirty="0" smtClean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43200"/>
            <a:ext cx="7848600" cy="36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7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b="0" dirty="0"/>
              <a:t>Parametric transformations </a:t>
            </a:r>
            <a:endParaRPr lang="en-US" sz="4000" dirty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64545" y="1524000"/>
            <a:ext cx="8229600" cy="3429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 smtClean="0"/>
              <a:t>We have source image f(x) and transformation formula x’= h(x). Ho</a:t>
            </a:r>
            <a:r>
              <a:rPr lang="vi-VN" sz="2000" dirty="0" smtClean="0"/>
              <a:t>w</a:t>
            </a:r>
            <a:r>
              <a:rPr lang="en-US" sz="2000" dirty="0" smtClean="0"/>
              <a:t> to compute the values of the pixels in the new image  g(x)?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3" y="3886200"/>
            <a:ext cx="3326314" cy="15654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917" y="2824539"/>
            <a:ext cx="5029200" cy="2201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771231"/>
            <a:ext cx="4953000" cy="15851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00199" y="3048000"/>
            <a:ext cx="1828801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/>
              <a:t>forward warping </a:t>
            </a:r>
            <a:endParaRPr lang="en-US" dirty="0"/>
          </a:p>
          <a:p>
            <a:endParaRPr lang="en-US" dirty="0"/>
          </a:p>
        </p:txBody>
      </p:sp>
      <p:cxnSp>
        <p:nvCxnSpPr>
          <p:cNvPr id="8" name="Straight Arrow Connector 7"/>
          <p:cNvCxnSpPr>
            <a:stCxn id="2" idx="3"/>
          </p:cNvCxnSpPr>
          <p:nvPr/>
        </p:nvCxnSpPr>
        <p:spPr>
          <a:xfrm>
            <a:off x="3429000" y="3321368"/>
            <a:ext cx="685800" cy="31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56802" y="5830669"/>
            <a:ext cx="1828801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 smtClean="0"/>
              <a:t>Is that good 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2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b="0" dirty="0"/>
              <a:t>Parametric transformations </a:t>
            </a:r>
            <a:endParaRPr lang="en-US" sz="4000" dirty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64545" y="1523999"/>
            <a:ext cx="8229600" cy="5197475"/>
          </a:xfrm>
        </p:spPr>
        <p:txBody>
          <a:bodyPr/>
          <a:lstStyle/>
          <a:p>
            <a:r>
              <a:rPr lang="en-US" sz="2000" i="1" dirty="0" smtClean="0"/>
              <a:t>Forward warping: </a:t>
            </a:r>
            <a:endParaRPr lang="en-US" sz="2000" dirty="0"/>
          </a:p>
          <a:p>
            <a:pPr lvl="1"/>
            <a:r>
              <a:rPr lang="en-US" sz="1600" dirty="0"/>
              <a:t>The process of copying a pixel f(x) to a location x′ in g is not well defined when x′ has a non-integer value </a:t>
            </a:r>
          </a:p>
          <a:p>
            <a:pPr lvl="1"/>
            <a:r>
              <a:rPr lang="en-US" sz="1600" dirty="0"/>
              <a:t>forward warping is the appearance of cracks and holes, especially when magnifying an image.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Any idea for this problems?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E</a:t>
            </a:r>
            <a:r>
              <a:rPr lang="en-US" sz="1600" dirty="0" smtClean="0"/>
              <a:t>ach </a:t>
            </a:r>
            <a:r>
              <a:rPr lang="en-US" sz="1600" dirty="0"/>
              <a:t>pixel in the destination image g(x′) is sampled from the original image f(x</a:t>
            </a:r>
            <a:r>
              <a:rPr lang="en-US" sz="1600" dirty="0" smtClean="0"/>
              <a:t>)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2000" dirty="0"/>
              <a:t>How does this differ from </a:t>
            </a:r>
            <a:r>
              <a:rPr lang="en-US" sz="2000" dirty="0" smtClean="0"/>
              <a:t>?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1600" dirty="0"/>
              <a:t>since hˆ(x′) is (presumably) defined for all pixels in g(x</a:t>
            </a:r>
            <a:r>
              <a:rPr lang="en-US" sz="1600" dirty="0" smtClean="0"/>
              <a:t>′)</a:t>
            </a:r>
            <a:r>
              <a:rPr lang="en-US" sz="1600" dirty="0" smtClean="0">
                <a:sym typeface="Wingdings"/>
              </a:rPr>
              <a:t></a:t>
            </a:r>
            <a:r>
              <a:rPr lang="en-US" sz="1600" dirty="0" smtClean="0"/>
              <a:t> </a:t>
            </a:r>
            <a:r>
              <a:rPr lang="en-US" sz="1600" dirty="0"/>
              <a:t>we no longer have </a:t>
            </a:r>
            <a:r>
              <a:rPr lang="en-US" sz="1600" dirty="0" smtClean="0"/>
              <a:t>holes.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R</a:t>
            </a:r>
            <a:r>
              <a:rPr lang="en-US" sz="1600" dirty="0" smtClean="0"/>
              <a:t>esampling </a:t>
            </a:r>
            <a:r>
              <a:rPr lang="en-US" sz="1600" dirty="0"/>
              <a:t>an image at non-integer locations is a well-studied problem 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High-quality </a:t>
            </a:r>
            <a:r>
              <a:rPr lang="en-US" sz="1600" dirty="0"/>
              <a:t>filters that control aliasing can be used.</a:t>
            </a:r>
          </a:p>
          <a:p>
            <a:pPr lvl="1"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551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b="0" dirty="0"/>
              <a:t>Parametric transformations </a:t>
            </a:r>
            <a:endParaRPr lang="en-US" sz="4000" dirty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64545" y="1523999"/>
            <a:ext cx="8229600" cy="5197475"/>
          </a:xfrm>
        </p:spPr>
        <p:txBody>
          <a:bodyPr/>
          <a:lstStyle/>
          <a:p>
            <a:r>
              <a:rPr lang="en-US" sz="2000" i="1" dirty="0"/>
              <a:t>I</a:t>
            </a:r>
            <a:r>
              <a:rPr lang="en-US" sz="2000" i="1" dirty="0" smtClean="0"/>
              <a:t>nverse warping: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94" y="3365345"/>
            <a:ext cx="3421655" cy="18702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914" y="1409879"/>
            <a:ext cx="4465365" cy="2559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054" y="4114801"/>
            <a:ext cx="4065086" cy="175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2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b="0" dirty="0"/>
              <a:t>MIP-mapping </a:t>
            </a:r>
            <a:endParaRPr lang="en-US" sz="4000" dirty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64545" y="1523999"/>
            <a:ext cx="8229600" cy="51974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To prevent </a:t>
            </a:r>
            <a:r>
              <a:rPr lang="en-US" sz="2000" dirty="0" smtClean="0"/>
              <a:t>aliasing </a:t>
            </a:r>
            <a:r>
              <a:rPr lang="en-US" sz="2000" dirty="0" smtClean="0">
                <a:sym typeface="Wingdings"/>
              </a:rPr>
              <a:t> </a:t>
            </a:r>
            <a:r>
              <a:rPr lang="en-US" sz="2000" dirty="0" smtClean="0"/>
              <a:t>we </a:t>
            </a:r>
            <a:r>
              <a:rPr lang="en-US" sz="2000" dirty="0"/>
              <a:t>need to pre-filter the </a:t>
            </a:r>
            <a:r>
              <a:rPr lang="en-US" sz="2000" dirty="0" smtClean="0"/>
              <a:t>image.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rapidly pre-filter images being used for </a:t>
            </a:r>
            <a:r>
              <a:rPr lang="en-US" sz="2000" i="1" dirty="0"/>
              <a:t>texture mapping </a:t>
            </a:r>
            <a:r>
              <a:rPr lang="en-US" sz="2000" dirty="0"/>
              <a:t>in computer graphics.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 MIP-map is a standard image pyramid where each level is pre-filtered with a high-quality filter rather than a poorer quality approximation</a:t>
            </a:r>
            <a:r>
              <a:rPr lang="en-US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To </a:t>
            </a:r>
            <a:r>
              <a:rPr lang="en-US" sz="2000" dirty="0"/>
              <a:t>resample an image from a MIP-map, a scalar estimate of the resampling rate r is first </a:t>
            </a:r>
            <a:r>
              <a:rPr lang="en-US" sz="2000" dirty="0" smtClean="0"/>
              <a:t>computed( OpenGL </a:t>
            </a:r>
            <a:r>
              <a:rPr lang="en-US" sz="2000" dirty="0"/>
              <a:t>and </a:t>
            </a:r>
            <a:r>
              <a:rPr lang="en-US" sz="2000" dirty="0" smtClean="0"/>
              <a:t>Direct3D)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Once </a:t>
            </a:r>
            <a:r>
              <a:rPr lang="en-US" sz="2000" dirty="0"/>
              <a:t>a resampling rate has been specified, a fractional pyramid level is computed using the base 2 logarithm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723" y="6064885"/>
            <a:ext cx="1084263" cy="29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4430</TotalTime>
  <Words>1120</Words>
  <Application>Microsoft Macintosh PowerPoint</Application>
  <PresentationFormat>On-screen Show (4:3)</PresentationFormat>
  <Paragraphs>112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Wingdings</vt:lpstr>
      <vt:lpstr>Arial</vt:lpstr>
      <vt:lpstr>Office Theme</vt:lpstr>
      <vt:lpstr>Image processing - Geometric transformations</vt:lpstr>
      <vt:lpstr>Objectives</vt:lpstr>
      <vt:lpstr>Geometric Transformations</vt:lpstr>
      <vt:lpstr>Geometric Transformations</vt:lpstr>
      <vt:lpstr>Parametric transformations </vt:lpstr>
      <vt:lpstr>Parametric transformations </vt:lpstr>
      <vt:lpstr>Parametric transformations </vt:lpstr>
      <vt:lpstr>Parametric transformations </vt:lpstr>
      <vt:lpstr>MIP-mapping </vt:lpstr>
      <vt:lpstr>MIP-mapping </vt:lpstr>
      <vt:lpstr>Elliptical Weighted Average </vt:lpstr>
      <vt:lpstr>Elliptical Weighted Average </vt:lpstr>
      <vt:lpstr>Anisotropic filtering </vt:lpstr>
      <vt:lpstr>Anisotropic filtering </vt:lpstr>
      <vt:lpstr>Multi-pass transforms </vt:lpstr>
      <vt:lpstr>Multi-pass transforms </vt:lpstr>
      <vt:lpstr>Mesh-based warping </vt:lpstr>
      <vt:lpstr>Mesh-based warping </vt:lpstr>
      <vt:lpstr>Summary</vt:lpstr>
    </vt:vector>
  </TitlesOfParts>
  <Company>FPT-Uni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Java- Introduction</dc:title>
  <dc:creator>DuyDT</dc:creator>
  <cp:lastModifiedBy>Microsoft Office User</cp:lastModifiedBy>
  <cp:revision>582</cp:revision>
  <dcterms:created xsi:type="dcterms:W3CDTF">2007-08-21T04:43:22Z</dcterms:created>
  <dcterms:modified xsi:type="dcterms:W3CDTF">2021-10-04T15:38:14Z</dcterms:modified>
</cp:coreProperties>
</file>